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6" r:id="rId6"/>
    <p:sldId id="271" r:id="rId7"/>
    <p:sldId id="265" r:id="rId8"/>
    <p:sldId id="267" r:id="rId9"/>
    <p:sldId id="268" r:id="rId10"/>
    <p:sldId id="272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197" autoAdjust="0"/>
  </p:normalViewPr>
  <p:slideViewPr>
    <p:cSldViewPr snapToGrid="0">
      <p:cViewPr>
        <p:scale>
          <a:sx n="104" d="100"/>
          <a:sy n="104" d="100"/>
        </p:scale>
        <p:origin x="-792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65D-D607-4E3B-9DE3-A5ADD8AA224B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2447-83BC-48AC-9BFE-F6EA461C6C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komentarai</a:t>
            </a: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373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Peržiūrėjus įrašą, mokiniams užduodami klausimai:</a:t>
            </a:r>
          </a:p>
          <a:p>
            <a:r>
              <a:rPr lang="lt-LT" dirty="0" smtClean="0"/>
              <a:t>Kokios Saulės sistemos planetos patenka į gyvybės zoną? </a:t>
            </a:r>
          </a:p>
          <a:p>
            <a:r>
              <a:rPr lang="lt-LT" dirty="0" smtClean="0"/>
              <a:t>Ar planetos buvimas gyvybės zonoje garantuoja, kad toje planetoje bus gyvybė?</a:t>
            </a:r>
          </a:p>
          <a:p>
            <a:r>
              <a:rPr lang="lt-LT" dirty="0" smtClean="0"/>
              <a:t>Kentauro Proksima (Proxima Centauri) yra artimiausia Saulei žvaigždė. Ar aplink ją skriejančioje planetoje galėtų būti gyvybė? Kodėl?</a:t>
            </a:r>
          </a:p>
          <a:p>
            <a:r>
              <a:rPr lang="lt-LT" dirty="0" smtClean="0"/>
              <a:t>Kepler-90 yra panaši į Saulę žvaigždė, apie kurią skrieja 8 planetos. Ar vienoje jų galėtų būti gyvybė? Kodėl?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227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sites/default/files/kepler186f_comparisongraphic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xoplanetarchive.ipac.caltech.edu/exoplanetplots/exo_dischist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xoplanetarchive.ipac.cal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1773936"/>
            <a:ext cx="11333285" cy="2587752"/>
          </a:xfrm>
        </p:spPr>
        <p:txBody>
          <a:bodyPr>
            <a:normAutofit fontScale="90000"/>
          </a:bodyPr>
          <a:lstStyle/>
          <a:p>
            <a:r>
              <a:rPr lang="lt-LT" sz="8000" b="1" dirty="0">
                <a:solidFill>
                  <a:schemeClr val="accent1">
                    <a:lumMod val="50000"/>
                  </a:schemeClr>
                </a:solidFill>
              </a:rPr>
              <a:t>Egzoplanetų paieška. Gyvybei tinkamos </a:t>
            </a:r>
            <a: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  <a:t>egzoplanetos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8 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48900"/>
            <a:ext cx="9144000" cy="1655762"/>
          </a:xfrm>
        </p:spPr>
        <p:txBody>
          <a:bodyPr/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autorius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858901"/>
            <a:ext cx="11777472" cy="1325563"/>
          </a:xfrm>
        </p:spPr>
        <p:txBody>
          <a:bodyPr>
            <a:noAutofit/>
          </a:bodyPr>
          <a:lstStyle/>
          <a:p>
            <a:r>
              <a:rPr lang="lt-LT" sz="3200" dirty="0"/>
              <a:t>Kepler-186 sistemoje yra Kepler-186f, pirmoji patvirtinta Žemės dydžio planeta, skriejanti aplink tolimą žvaigždę </a:t>
            </a:r>
            <a:r>
              <a:rPr lang="lt-LT" sz="3200" dirty="0" smtClean="0"/>
              <a:t>gyvybės </a:t>
            </a:r>
            <a:r>
              <a:rPr lang="lt-LT" sz="3200" dirty="0"/>
              <a:t>zonoje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65" y="1990217"/>
            <a:ext cx="774916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2824" y="6394549"/>
            <a:ext cx="726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hlinkClick r:id="rId3"/>
              </a:rPr>
              <a:t>www.nasa.gov/sites/default/files/kepler186f_comparisongraphic.jpg</a:t>
            </a:r>
            <a:r>
              <a:rPr lang="lt-LT" dirty="0" smtClean="0"/>
              <a:t> 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790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42960" cy="1325563"/>
          </a:xfrm>
        </p:spPr>
        <p:txBody>
          <a:bodyPr/>
          <a:lstStyle/>
          <a:p>
            <a:r>
              <a:rPr lang="lt-LT" dirty="0"/>
              <a:t>Gyvybei egzistuoti </a:t>
            </a:r>
            <a:r>
              <a:rPr lang="lt-LT" dirty="0" smtClean="0"/>
              <a:t>būtinos sąlygos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Paviršiaus temperatūra ir jos svyravimai per parą priklauso nuo atstumo iki artimiausios žvaigždės, iš žvaigždės gaunamos spinduliuotės, atmosferos sandaros.</a:t>
            </a:r>
          </a:p>
          <a:p>
            <a:r>
              <a:rPr lang="lt-LT" dirty="0" smtClean="0"/>
              <a:t>cheminiai </a:t>
            </a:r>
            <a:r>
              <a:rPr lang="lt-LT" dirty="0"/>
              <a:t>elementai: anglis, azotas, deguonis, silicis, vandenilis; skystas vanduo, palyginti pastovi temperatūra, atmosfera.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3758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Biologinio </a:t>
            </a:r>
            <a:r>
              <a:rPr lang="lt-LT" dirty="0"/>
              <a:t>aktyvumo indikatoriai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/>
              <a:t>Džeimso Vebo kosminio teleskopo siunčiama informacija leis nustatyti, kokių cheminių elementų ir jų junginių yra egzoplanetų atmosferose, ar ten yra gyvybės požymių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Iš </a:t>
            </a:r>
            <a:r>
              <a:rPr lang="lt-LT" dirty="0"/>
              <a:t>Saulės sistemos planetų atmosferų tyrimų jau žinoma, kad pagrindiniai biologinio aktyvumo indikatoriai, tokie kaip O</a:t>
            </a:r>
            <a:r>
              <a:rPr lang="lt-LT" baseline="-25000" dirty="0"/>
              <a:t>2</a:t>
            </a:r>
            <a:r>
              <a:rPr lang="lt-LT" dirty="0"/>
              <a:t>, O</a:t>
            </a:r>
            <a:r>
              <a:rPr lang="lt-LT" baseline="-25000" dirty="0"/>
              <a:t>3</a:t>
            </a:r>
            <a:r>
              <a:rPr lang="lt-LT" dirty="0"/>
              <a:t>, CH</a:t>
            </a:r>
            <a:r>
              <a:rPr lang="lt-LT" baseline="-25000" dirty="0"/>
              <a:t>4</a:t>
            </a:r>
            <a:r>
              <a:rPr lang="lt-LT" dirty="0"/>
              <a:t>, N</a:t>
            </a:r>
            <a:r>
              <a:rPr lang="lt-LT" baseline="-25000" dirty="0"/>
              <a:t>2</a:t>
            </a:r>
            <a:r>
              <a:rPr lang="lt-LT" dirty="0"/>
              <a:t>O ar CH</a:t>
            </a:r>
            <a:r>
              <a:rPr lang="lt-LT" baseline="-25000" dirty="0"/>
              <a:t>3</a:t>
            </a:r>
            <a:r>
              <a:rPr lang="lt-LT" dirty="0"/>
              <a:t>Cl buvimas planetos atmosferoje, gali būti sukelti ir ne gyvybinių procesų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Didesnė </a:t>
            </a:r>
            <a:r>
              <a:rPr lang="lt-LT" dirty="0"/>
              <a:t>gyvybės tikimybė, kai planetos atmosferoje yra minėtų molekulių poros, pvz., O</a:t>
            </a:r>
            <a:r>
              <a:rPr lang="lt-LT" baseline="-25000" dirty="0"/>
              <a:t>2</a:t>
            </a:r>
            <a:r>
              <a:rPr lang="lt-LT" dirty="0"/>
              <a:t> ir CH</a:t>
            </a:r>
            <a:r>
              <a:rPr lang="lt-LT" baseline="-25000" dirty="0"/>
              <a:t>4</a:t>
            </a:r>
            <a:r>
              <a:rPr lang="lt-LT" dirty="0"/>
              <a:t> arba O</a:t>
            </a:r>
            <a:r>
              <a:rPr lang="lt-LT" baseline="-25000" dirty="0"/>
              <a:t>2</a:t>
            </a:r>
            <a:r>
              <a:rPr lang="lt-LT" dirty="0"/>
              <a:t> ir N</a:t>
            </a:r>
            <a:r>
              <a:rPr lang="lt-LT" baseline="-25000" dirty="0"/>
              <a:t>2</a:t>
            </a:r>
            <a:r>
              <a:rPr lang="lt-LT" dirty="0"/>
              <a:t>O. Būdamos kartu šios molekulės gana greitai viena su kita reaguoja, ir jei nebūtų nuolatos gaminamos, išnyktų.</a:t>
            </a:r>
          </a:p>
        </p:txBody>
      </p:sp>
    </p:spTree>
    <p:extLst>
      <p:ext uri="{BB962C8B-B14F-4D97-AF65-F5344CB8AC3E}">
        <p14:creationId xmlns:p14="http://schemas.microsoft.com/office/powerpoint/2010/main" val="168486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Egzoplanetos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670177"/>
            <a:ext cx="10515600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Kitos </a:t>
            </a:r>
            <a:r>
              <a:rPr lang="lt-LT" dirty="0"/>
              <a:t>žvaigždės taip pat turi planetas, jos vadinamos </a:t>
            </a:r>
            <a:r>
              <a:rPr lang="lt-LT" b="1" dirty="0"/>
              <a:t>egzoplanetomis</a:t>
            </a:r>
            <a:r>
              <a:rPr lang="lt-LT" dirty="0" smtClean="0"/>
              <a:t>.</a:t>
            </a:r>
          </a:p>
          <a:p>
            <a:r>
              <a:rPr lang="lt-LT" dirty="0" smtClean="0"/>
              <a:t>Atrasti </a:t>
            </a:r>
            <a:r>
              <a:rPr lang="lt-LT" dirty="0"/>
              <a:t>planetas prie kitų žvaigždžių yra sudėtinga, nes žvaigždės yra labai toli nuo mūsų, o jų planetos labai maži ir šalti kūnai</a:t>
            </a:r>
            <a:r>
              <a:rPr lang="lt-LT" dirty="0" smtClean="0"/>
              <a:t>.</a:t>
            </a:r>
          </a:p>
          <a:p>
            <a:r>
              <a:rPr lang="lt-LT" dirty="0" smtClean="0"/>
              <a:t>Pirmą </a:t>
            </a:r>
            <a:r>
              <a:rPr lang="lt-LT" dirty="0"/>
              <a:t>kartą egzoplaneta arba apie kitą žvaigždę orbituojanti planeta atrasta Aresibo (Arecibo) teleskopu Puerto Rike 1992 m.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9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Egzoplanetų paieškos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Keplerio</a:t>
            </a:r>
            <a:r>
              <a:rPr lang="lt-LT" dirty="0"/>
              <a:t> </a:t>
            </a:r>
            <a:r>
              <a:rPr lang="lt-LT" dirty="0" smtClean="0"/>
              <a:t>(jau užbaigęs </a:t>
            </a:r>
            <a:r>
              <a:rPr lang="lt-LT" dirty="0"/>
              <a:t>stebėjimų misiją) ir </a:t>
            </a:r>
            <a:r>
              <a:rPr lang="lt-LT" b="1" dirty="0"/>
              <a:t>TESS</a:t>
            </a:r>
            <a:r>
              <a:rPr lang="lt-LT" dirty="0"/>
              <a:t> </a:t>
            </a:r>
            <a:r>
              <a:rPr lang="lt-LT" dirty="0" smtClean="0"/>
              <a:t>(veikiantis Transiting </a:t>
            </a:r>
            <a:r>
              <a:rPr lang="lt-LT" dirty="0"/>
              <a:t>Exoplanet Survey </a:t>
            </a:r>
            <a:r>
              <a:rPr lang="lt-LT" dirty="0" smtClean="0"/>
              <a:t>Satellite) </a:t>
            </a:r>
            <a:r>
              <a:rPr lang="lt-LT" dirty="0"/>
              <a:t>kosminiai teleskopai atrado per 4000 egzoplanetų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Vienas </a:t>
            </a:r>
            <a:r>
              <a:rPr lang="lt-LT" dirty="0"/>
              <a:t>iš </a:t>
            </a:r>
            <a:r>
              <a:rPr lang="lt-LT" b="1" dirty="0"/>
              <a:t>Džeimso Vebo </a:t>
            </a:r>
            <a:r>
              <a:rPr lang="lt-LT" dirty="0"/>
              <a:t>kosminio teleskopo (James Webb Space Telescope, JWST) tikslų yra tyrinėti egzoplanetų atmosferas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0903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Tranzito metodas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" y="1816481"/>
            <a:ext cx="7062216" cy="4351338"/>
          </a:xfrm>
        </p:spPr>
        <p:txBody>
          <a:bodyPr/>
          <a:lstStyle/>
          <a:p>
            <a:r>
              <a:rPr lang="lt-LT" dirty="0"/>
              <a:t>Planetų paieškai naudojama keletas metodų, bet populiariausias yra tranzito </a:t>
            </a:r>
            <a:r>
              <a:rPr lang="lt-LT" dirty="0" smtClean="0"/>
              <a:t>metodas.</a:t>
            </a:r>
          </a:p>
          <a:p>
            <a:r>
              <a:rPr lang="lt-LT" dirty="0" smtClean="0"/>
              <a:t>Šiuo </a:t>
            </a:r>
            <a:r>
              <a:rPr lang="lt-LT" dirty="0"/>
              <a:t>metodu iki 2022 m. buvo atrasta 3780 iš 4940 žinomų ir patvirtintų </a:t>
            </a:r>
            <a:r>
              <a:rPr lang="lt-LT" dirty="0" smtClean="0"/>
              <a:t>egzoplanetų.</a:t>
            </a:r>
          </a:p>
          <a:p>
            <a:r>
              <a:rPr lang="lt-LT" dirty="0" smtClean="0"/>
              <a:t>Šis </a:t>
            </a:r>
            <a:r>
              <a:rPr lang="lt-LT" dirty="0"/>
              <a:t>metodas pagrįstas tuo, kad planetai praslenkant pro žvaigždę šios šviesis laikinai sumažėja.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24" y="1688719"/>
            <a:ext cx="4914640" cy="3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9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65336" cy="1325563"/>
          </a:xfrm>
        </p:spPr>
        <p:txBody>
          <a:bodyPr/>
          <a:lstStyle/>
          <a:p>
            <a:r>
              <a:rPr lang="lt-LT" smtClean="0"/>
              <a:t>1989–2023 </a:t>
            </a:r>
            <a:r>
              <a:rPr lang="lt-LT" dirty="0"/>
              <a:t>m. atrastų egzoplanetų skaičiaus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7065" y="6344150"/>
            <a:ext cx="7200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exoplanetarchive.ipac.caltech.edu/exoplanetplots/exo_dischist.png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82" y="1055449"/>
            <a:ext cx="6729878" cy="512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https://exoplanetarchive.ipac.caltech.edu</a:t>
            </a:r>
            <a:r>
              <a:rPr lang="lt-LT" dirty="0" smtClean="0">
                <a:hlinkClick r:id="rId2"/>
              </a:rPr>
              <a:t>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27" y="1834769"/>
            <a:ext cx="576683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48640" y="2852928"/>
            <a:ext cx="197510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20" y="3232976"/>
            <a:ext cx="3619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03" y="2888742"/>
            <a:ext cx="1993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42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Gyvybės zona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Diagramoje pavaizduotas atrastų egzoplanetų proveržis susijęs su Keplerio kosminio teleskopo misija. </a:t>
            </a:r>
          </a:p>
          <a:p>
            <a:r>
              <a:rPr lang="lt-LT" dirty="0"/>
              <a:t>Tarp egzoplanetų pirmiausia ieškoma tokių, kurios būtų vadinamojoje gyvybės zonoje. Gyvybės zona – tai erdvės aplink žvaigždę dalis, tinkama gyvybei (kokia yra Žemėje) rastis ir vystytis. Gyvybės zonoje skriejančios planetos yra nei per karštos, nei per šaltos, jų paviršiuje yra sąlygos skystam vandeniui.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6688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Gyvybės zona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88" y="2675466"/>
            <a:ext cx="5041602" cy="34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7720" y="1789099"/>
            <a:ext cx="1086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youtu.be/J04YN9azln8 – filmas 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apie egzoplanetų gyvybės zonose paieškas (What Is the Habitable Zone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?). </a:t>
            </a:r>
            <a:endParaRPr lang="lt-L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9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Žemės panašumo </a:t>
            </a:r>
            <a:r>
              <a:rPr lang="lt-LT" dirty="0" smtClean="0"/>
              <a:t>indeksas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Vienas iš būdų įvertinti egzoplanetos tinkamumą gyvybei yra Žemės panašumo indekso (Earth Similarity Index, ESI) </a:t>
            </a:r>
            <a:r>
              <a:rPr lang="lt-LT" dirty="0" smtClean="0"/>
              <a:t>taikymas.</a:t>
            </a:r>
          </a:p>
          <a:p>
            <a:r>
              <a:rPr lang="lt-LT" dirty="0" smtClean="0"/>
              <a:t>Jis </a:t>
            </a:r>
            <a:r>
              <a:rPr lang="lt-LT" dirty="0"/>
              <a:t>apskaičiuojamas pagal egzoplanetos spindulį, tankį, paviršiaus temperatūrą ir greitį, kurio reikia norint pakilti nuo paviršiaus</a:t>
            </a:r>
            <a:r>
              <a:rPr lang="lt-LT" dirty="0" smtClean="0"/>
              <a:t>.</a:t>
            </a:r>
          </a:p>
          <a:p>
            <a:r>
              <a:rPr lang="lt-LT" dirty="0" smtClean="0"/>
              <a:t>Pagal </a:t>
            </a:r>
            <a:r>
              <a:rPr lang="lt-LT" dirty="0"/>
              <a:t>šį kriterijų panašiausia į Žemę yra egzoplaneta KOI-4878.01, jos ESI = 0,98 ( Žemės ESI = 1).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9836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7" ma:contentTypeDescription="Kurkite naują dokumentą." ma:contentTypeScope="" ma:versionID="ba0ee4624a6ffe9f896c0b29d94c2dc3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ba7e906b2aa2c1073a589d8ed2af9af8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  <SharedWithUsers xmlns="13393c10-a869-462d-8718-85d3f21a3c08">
      <UserInfo>
        <DisplayName/>
        <AccountId xsi:nil="true"/>
        <AccountType/>
      </UserInfo>
    </SharedWithUsers>
    <MediaLengthInSeconds xmlns="395fa40d-cb69-404e-8f04-41199545fccc" xsi:nil="true"/>
  </documentManagement>
</p:properties>
</file>

<file path=customXml/itemProps1.xml><?xml version="1.0" encoding="utf-8"?>
<ds:datastoreItem xmlns:ds="http://schemas.openxmlformats.org/officeDocument/2006/customXml" ds:itemID="{452D204D-B104-417B-9202-93F5E4981284}"/>
</file>

<file path=customXml/itemProps2.xml><?xml version="1.0" encoding="utf-8"?>
<ds:datastoreItem xmlns:ds="http://schemas.openxmlformats.org/officeDocument/2006/customXml" ds:itemID="{4146AF0A-096A-4607-A38A-4D83A9AA9AD8}"/>
</file>

<file path=customXml/itemProps3.xml><?xml version="1.0" encoding="utf-8"?>
<ds:datastoreItem xmlns:ds="http://schemas.openxmlformats.org/officeDocument/2006/customXml" ds:itemID="{EF1B818D-8A3A-47C9-82A1-9F37292D7181}"/>
</file>

<file path=docProps/app.xml><?xml version="1.0" encoding="utf-8"?>
<Properties xmlns="http://schemas.openxmlformats.org/officeDocument/2006/extended-properties" xmlns:vt="http://schemas.openxmlformats.org/officeDocument/2006/docPropsVTypes">
  <TotalTime>10438</TotalTime>
  <Words>562</Words>
  <Application>Microsoft Office PowerPoint</Application>
  <PresentationFormat>Custom</PresentationFormat>
  <Paragraphs>42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Egzoplanetų paieška. Gyvybei tinkamos egzoplanetos 8 klasė</vt:lpstr>
      <vt:lpstr>Egzoplanetos</vt:lpstr>
      <vt:lpstr>Egzoplanetų paieškos</vt:lpstr>
      <vt:lpstr>Tranzito metodas</vt:lpstr>
      <vt:lpstr>1989–2023 m. atrastų egzoplanetų skaičiaus</vt:lpstr>
      <vt:lpstr>https://exoplanetarchive.ipac.caltech.edu/ </vt:lpstr>
      <vt:lpstr>Gyvybės zona</vt:lpstr>
      <vt:lpstr>Gyvybės zona</vt:lpstr>
      <vt:lpstr>Žemės panašumo indeksas</vt:lpstr>
      <vt:lpstr>Kepler-186 sistemoje yra Kepler-186f, pirmoji patvirtinta Žemės dydžio planeta, skriejanti aplink tolimą žvaigždę gyvybės zonoje </vt:lpstr>
      <vt:lpstr>Gyvybei egzistuoti būtinos sąlygos</vt:lpstr>
      <vt:lpstr>Biologinio aktyvumo indikatoriai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Windows User</cp:lastModifiedBy>
  <cp:revision>25</cp:revision>
  <dcterms:created xsi:type="dcterms:W3CDTF">2023-01-17T13:03:39Z</dcterms:created>
  <dcterms:modified xsi:type="dcterms:W3CDTF">2023-08-30T18:33:42Z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  <property fmtid="{D5CDD505-2E9C-101B-9397-08002B2CF9AE}" pid="3" name="Order">
    <vt:r8>10069600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